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2" r:id="rId6"/>
    <p:sldId id="261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57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680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254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8968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865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482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199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808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8535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373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3618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7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C7140-8087-4AC2-B21C-2F7D8AD48FD2}" type="datetimeFigureOut">
              <a:rPr lang="en-NZ" smtClean="0"/>
              <a:t>30/01/2019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E647-A653-47C8-AD5C-4CF196CF858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56742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O0bohjwMgE" TargetMode="External"/><Relationship Id="rId2" Type="http://schemas.openxmlformats.org/officeDocument/2006/relationships/hyperlink" Target="https://www.nytimes.com/2019/01/11/world/americas/mexico-gas-crisi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ytimes.com/2017/04/26/world/americas/mexico-fuel-theft-crisi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r.co.nz/article/refining-nz-could-lose-15m-after-fuel-pipeline-breach-ns-207792" TargetMode="External"/><Relationship Id="rId2" Type="http://schemas.openxmlformats.org/officeDocument/2006/relationships/hyperlink" Target="https://www.stuff.co.nz/business/106361441/daily-petrol-thefts-cause-christchurch-station-owners-to-take-elaborate-measur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81203"/>
          </a:xfrm>
        </p:spPr>
        <p:txBody>
          <a:bodyPr/>
          <a:lstStyle/>
          <a:p>
            <a:r>
              <a:rPr lang="en-NZ" b="1" dirty="0" smtClean="0"/>
              <a:t>Stealing Petrol in Mexico</a:t>
            </a:r>
            <a:endParaRPr lang="en-N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796" y="3275895"/>
            <a:ext cx="3918312" cy="23080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92" y="2869474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87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 smtClean="0"/>
              <a:t>Percentage Bar Graph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 smtClean="0"/>
              <a:t>In </a:t>
            </a:r>
            <a:r>
              <a:rPr lang="en-NZ" sz="3200" dirty="0"/>
              <a:t>M</a:t>
            </a:r>
            <a:r>
              <a:rPr lang="en-NZ" sz="3200" dirty="0" smtClean="0"/>
              <a:t>exico 1,470,000 gallons of fuel are stolen per day from pipelines and oil refineries. This is from a total fuel consumption of 33,180,000 gallons of fuel per day. </a:t>
            </a:r>
          </a:p>
          <a:p>
            <a:pPr marL="0" indent="0">
              <a:buNone/>
            </a:pPr>
            <a:endParaRPr lang="en-NZ" sz="3200" dirty="0"/>
          </a:p>
          <a:p>
            <a:r>
              <a:rPr lang="en-NZ" sz="3200" dirty="0" smtClean="0"/>
              <a:t>Calculate the percentage of fuel stolen per day.</a:t>
            </a:r>
          </a:p>
          <a:p>
            <a:r>
              <a:rPr lang="en-NZ" sz="3200" dirty="0"/>
              <a:t>R</a:t>
            </a:r>
            <a:r>
              <a:rPr lang="en-NZ" sz="3200" dirty="0" smtClean="0"/>
              <a:t>epresent this data on a percentage bar graph. </a:t>
            </a:r>
            <a:endParaRPr lang="en-NZ" sz="3200" dirty="0" smtClean="0"/>
          </a:p>
          <a:p>
            <a:r>
              <a:rPr lang="en-NZ" sz="3200" dirty="0" smtClean="0"/>
              <a:t>Write a generalisation of what your </a:t>
            </a:r>
            <a:r>
              <a:rPr lang="en-NZ" sz="3200" smtClean="0"/>
              <a:t>graph illustrates.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0409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 smtClean="0"/>
              <a:t>Geographic Concept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 smtClean="0"/>
              <a:t>Explain how stealing fuel in Mexico impacts on the Mexican </a:t>
            </a:r>
            <a:r>
              <a:rPr lang="en-NZ" sz="3200" dirty="0" smtClean="0"/>
              <a:t>economy AND people. </a:t>
            </a:r>
            <a:endParaRPr lang="en-NZ" sz="3200" dirty="0" smtClean="0"/>
          </a:p>
          <a:p>
            <a:pPr marL="0" indent="0">
              <a:buNone/>
            </a:pPr>
            <a:r>
              <a:rPr lang="en-NZ" sz="3200" dirty="0"/>
              <a:t>In your answer, refer to: </a:t>
            </a:r>
            <a:endParaRPr lang="en-NZ" sz="3200" dirty="0" smtClean="0"/>
          </a:p>
          <a:p>
            <a:pPr marL="0" indent="0">
              <a:buNone/>
            </a:pPr>
            <a:r>
              <a:rPr lang="en-NZ" sz="3200" dirty="0" smtClean="0"/>
              <a:t>• the </a:t>
            </a:r>
            <a:r>
              <a:rPr lang="en-NZ" sz="3200" dirty="0"/>
              <a:t>geographic </a:t>
            </a:r>
            <a:r>
              <a:rPr lang="en-NZ" sz="3200" dirty="0" smtClean="0"/>
              <a:t>concept </a:t>
            </a:r>
            <a:r>
              <a:rPr lang="en-NZ" sz="3200" dirty="0"/>
              <a:t>of </a:t>
            </a:r>
            <a:r>
              <a:rPr lang="en-NZ" sz="3200" i="1" dirty="0" smtClean="0"/>
              <a:t>Perception</a:t>
            </a:r>
            <a:r>
              <a:rPr lang="en-NZ" sz="3200" dirty="0" smtClean="0"/>
              <a:t> </a:t>
            </a:r>
          </a:p>
          <a:p>
            <a:pPr marL="0" indent="0">
              <a:buNone/>
            </a:pPr>
            <a:r>
              <a:rPr lang="en-NZ" sz="3200" dirty="0" smtClean="0"/>
              <a:t>• specific </a:t>
            </a:r>
            <a:r>
              <a:rPr lang="en-NZ" sz="3200" dirty="0"/>
              <a:t>information </a:t>
            </a:r>
            <a:r>
              <a:rPr lang="en-NZ" sz="3200" dirty="0" smtClean="0"/>
              <a:t>and examples from your earlier answers and resources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97904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 smtClean="0"/>
              <a:t>Resources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>
                <a:hlinkClick r:id="rId2"/>
              </a:rPr>
              <a:t>https://www.nytimes.com/2019/01/11/world/americas/mexico-gas-crisis.html</a:t>
            </a: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>
                <a:hlinkClick r:id="rId3"/>
              </a:rPr>
              <a:t>https://www.youtube.com/watch?v=AO0bohjwMgE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393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 smtClean="0"/>
              <a:t>Background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dirty="0" smtClean="0"/>
              <a:t>The theft of fuel (petrol and diesel) has become a real issue in Mexico. Illegal taps on fuel pipelines has meant a loss in supply but also the death of people in explosions. Mexico’s drug cartels </a:t>
            </a:r>
            <a:r>
              <a:rPr lang="en-NZ" sz="3200" dirty="0"/>
              <a:t>have </a:t>
            </a:r>
            <a:r>
              <a:rPr lang="en-NZ" sz="3200" dirty="0" smtClean="0"/>
              <a:t>also moved </a:t>
            </a:r>
            <a:r>
              <a:rPr lang="en-NZ" sz="3200" dirty="0"/>
              <a:t>into fuel theft, lured by high </a:t>
            </a:r>
            <a:r>
              <a:rPr lang="en-NZ" sz="3200" dirty="0" smtClean="0"/>
              <a:t>prices. </a:t>
            </a:r>
            <a:r>
              <a:rPr lang="en-NZ" sz="3200" dirty="0"/>
              <a:t>T</a:t>
            </a:r>
            <a:r>
              <a:rPr lang="en-NZ" sz="3200" dirty="0" smtClean="0"/>
              <a:t>he cartels terrorize </a:t>
            </a:r>
            <a:r>
              <a:rPr lang="en-NZ" sz="3200" dirty="0"/>
              <a:t>Pemex </a:t>
            </a:r>
            <a:r>
              <a:rPr lang="en-NZ" sz="3200" dirty="0" smtClean="0"/>
              <a:t>(state run Mexico oil refining company) workers </a:t>
            </a:r>
            <a:r>
              <a:rPr lang="en-NZ" sz="3200" dirty="0"/>
              <a:t>with </a:t>
            </a:r>
            <a:r>
              <a:rPr lang="en-NZ" sz="3200" dirty="0" smtClean="0"/>
              <a:t>the choice </a:t>
            </a:r>
            <a:r>
              <a:rPr lang="en-NZ" sz="3200" dirty="0"/>
              <a:t>of “</a:t>
            </a:r>
            <a:r>
              <a:rPr lang="en-NZ" sz="3200" dirty="0" err="1"/>
              <a:t>plata</a:t>
            </a:r>
            <a:r>
              <a:rPr lang="en-NZ" sz="3200" dirty="0"/>
              <a:t> or </a:t>
            </a:r>
            <a:r>
              <a:rPr lang="en-NZ" sz="3200" dirty="0" err="1"/>
              <a:t>plomo</a:t>
            </a:r>
            <a:r>
              <a:rPr lang="en-NZ" sz="3200" dirty="0"/>
              <a:t>” – silver or lead</a:t>
            </a:r>
            <a:r>
              <a:rPr lang="en-NZ" sz="3200" dirty="0" smtClean="0"/>
              <a:t>. The theft of fuel in Mexico is robbing </a:t>
            </a:r>
            <a:r>
              <a:rPr lang="en-NZ" sz="3200" dirty="0"/>
              <a:t>the G</a:t>
            </a:r>
            <a:r>
              <a:rPr lang="en-NZ" sz="3200" dirty="0" smtClean="0"/>
              <a:t>overnment </a:t>
            </a:r>
            <a:r>
              <a:rPr lang="en-NZ" sz="3200" dirty="0"/>
              <a:t>of more than a billion dollars a </a:t>
            </a:r>
            <a:r>
              <a:rPr lang="en-NZ" sz="3200" dirty="0" smtClean="0"/>
              <a:t>year in revenue.</a:t>
            </a:r>
            <a:r>
              <a:rPr lang="en-NZ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9018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6" y="114690"/>
            <a:ext cx="8046720" cy="59996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47611" y="1384663"/>
            <a:ext cx="3317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Describe the geographic location of Mexico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3032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 smtClean="0"/>
              <a:t>Illegal Fuel Pipe Taps - Guanajuato</a:t>
            </a:r>
            <a:endParaRPr lang="en-NZ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60565"/>
              </p:ext>
            </p:extLst>
          </p:nvPr>
        </p:nvGraphicFramePr>
        <p:xfrm>
          <a:off x="838200" y="1410786"/>
          <a:ext cx="10515600" cy="3909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60660080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6861490"/>
                    </a:ext>
                  </a:extLst>
                </a:gridCol>
              </a:tblGrid>
              <a:tr h="1052481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YEAR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NUMBER OF</a:t>
                      </a:r>
                      <a:r>
                        <a:rPr lang="en-NZ" sz="2800" baseline="0" dirty="0" smtClean="0"/>
                        <a:t> ILLEGAL FUEL PIPE TAPS</a:t>
                      </a:r>
                      <a:endParaRPr lang="en-N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382028"/>
                  </a:ext>
                </a:extLst>
              </a:tr>
              <a:tr h="571347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2012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25</a:t>
                      </a:r>
                      <a:endParaRPr lang="en-N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110839"/>
                  </a:ext>
                </a:extLst>
              </a:tr>
              <a:tr h="571347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2014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27</a:t>
                      </a:r>
                      <a:endParaRPr lang="en-N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88130"/>
                  </a:ext>
                </a:extLst>
              </a:tr>
              <a:tr h="571347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2015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50</a:t>
                      </a:r>
                      <a:endParaRPr lang="en-N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0171276"/>
                  </a:ext>
                </a:extLst>
              </a:tr>
              <a:tr h="571347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2017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145</a:t>
                      </a:r>
                      <a:endParaRPr lang="en-N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127428"/>
                  </a:ext>
                </a:extLst>
              </a:tr>
              <a:tr h="571347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2018</a:t>
                      </a:r>
                      <a:endParaRPr lang="en-N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smtClean="0"/>
                        <a:t>1852</a:t>
                      </a:r>
                      <a:endParaRPr lang="en-N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63613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6994" y="5320003"/>
            <a:ext cx="74327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/>
              <a:t>1. Use an appropriate statistical method to represent this data.</a:t>
            </a:r>
          </a:p>
          <a:p>
            <a:r>
              <a:rPr lang="en-NZ" sz="2800" dirty="0" smtClean="0"/>
              <a:t>2. Describe the temporal pattern of the graph. 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24456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292" y="383288"/>
            <a:ext cx="7955279" cy="56165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3509" y="849086"/>
            <a:ext cx="3331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Describe the location of Guanajuato.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68239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 smtClean="0"/>
              <a:t>Impacts of Fuel Thefts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Read this article:</a:t>
            </a:r>
          </a:p>
          <a:p>
            <a:pPr marL="0" indent="0">
              <a:buNone/>
            </a:pPr>
            <a:r>
              <a:rPr lang="en-NZ" dirty="0" smtClean="0">
                <a:hlinkClick r:id="rId2"/>
              </a:rPr>
              <a:t>https://www.nytimes.com/2017/04/26/world/americas/mexico-fuel-theft-crisis.html</a:t>
            </a: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 smtClean="0"/>
              <a:t>1. What is the impact on people from the fuel thefts?</a:t>
            </a:r>
          </a:p>
          <a:p>
            <a:pPr marL="0" indent="0">
              <a:buNone/>
            </a:pPr>
            <a:r>
              <a:rPr lang="en-NZ" dirty="0" smtClean="0"/>
              <a:t>2. How is the fuel being stolen?</a:t>
            </a:r>
          </a:p>
          <a:p>
            <a:pPr marL="0" indent="0">
              <a:buNone/>
            </a:pPr>
            <a:r>
              <a:rPr lang="en-NZ" dirty="0" smtClean="0"/>
              <a:t>3. What volume of fuel is being stolen now compared to 2009?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146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0"/>
            <a:ext cx="8681000" cy="54579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514" y="5457973"/>
            <a:ext cx="89872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/>
              <a:t>Describe the spatial pattern of Mexico’s fuel pipelines. </a:t>
            </a:r>
          </a:p>
          <a:p>
            <a:r>
              <a:rPr lang="en-NZ" sz="2800" b="1" i="1" dirty="0" smtClean="0"/>
              <a:t>Hint</a:t>
            </a:r>
            <a:r>
              <a:rPr lang="en-NZ" sz="2800" i="1" dirty="0" smtClean="0"/>
              <a:t>: Describe where locations where the pipes are and where they are not</a:t>
            </a:r>
            <a:endParaRPr lang="en-NZ" sz="2800" i="1" dirty="0"/>
          </a:p>
        </p:txBody>
      </p:sp>
    </p:spTree>
    <p:extLst>
      <p:ext uri="{BB962C8B-B14F-4D97-AF65-F5344CB8AC3E}">
        <p14:creationId xmlns:p14="http://schemas.microsoft.com/office/powerpoint/2010/main" val="208352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b="1" dirty="0" smtClean="0"/>
              <a:t>Fuel Loss – NZ Examples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>
                <a:hlinkClick r:id="rId2"/>
              </a:rPr>
              <a:t>https://</a:t>
            </a:r>
            <a:r>
              <a:rPr lang="en-NZ" dirty="0" smtClean="0">
                <a:hlinkClick r:id="rId2"/>
              </a:rPr>
              <a:t>www.stuff.co.nz/business/106361441/daily-petrol-thefts-cause-christchurch-station-owners-to-take-elaborate-measures</a:t>
            </a: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Read the above article.</a:t>
            </a:r>
          </a:p>
          <a:p>
            <a:pPr marL="514350" indent="-514350">
              <a:buAutoNum type="arabicPeriod"/>
            </a:pPr>
            <a:r>
              <a:rPr lang="en-NZ" dirty="0" smtClean="0"/>
              <a:t>Why are people stealing petrol?</a:t>
            </a:r>
          </a:p>
          <a:p>
            <a:pPr marL="514350" indent="-514350">
              <a:buAutoNum type="arabicPeriod"/>
            </a:pPr>
            <a:r>
              <a:rPr lang="en-NZ" dirty="0" smtClean="0"/>
              <a:t>What are petrol stations doing to ensure customers pay for petrol?</a:t>
            </a:r>
          </a:p>
          <a:p>
            <a:pPr marL="0" indent="0">
              <a:buNone/>
            </a:pPr>
            <a:r>
              <a:rPr lang="en-NZ" dirty="0">
                <a:hlinkClick r:id="rId3"/>
              </a:rPr>
              <a:t>https://</a:t>
            </a:r>
            <a:r>
              <a:rPr lang="en-NZ" dirty="0" smtClean="0">
                <a:hlinkClick r:id="rId3"/>
              </a:rPr>
              <a:t>www.nbr.co.nz/article/refining-nz-could-lose-15m-after-fuel-pipeline-breach-ns-207792</a:t>
            </a: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What were the economic impacts of the fuel pipeline damage in Northland in 2017?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7820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389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Stealing Petrol in Mexico</vt:lpstr>
      <vt:lpstr>Resources</vt:lpstr>
      <vt:lpstr>Background</vt:lpstr>
      <vt:lpstr>PowerPoint Presentation</vt:lpstr>
      <vt:lpstr>Illegal Fuel Pipe Taps - Guanajuato</vt:lpstr>
      <vt:lpstr>PowerPoint Presentation</vt:lpstr>
      <vt:lpstr>Impacts of Fuel Thefts</vt:lpstr>
      <vt:lpstr>PowerPoint Presentation</vt:lpstr>
      <vt:lpstr>Fuel Loss – NZ Examples</vt:lpstr>
      <vt:lpstr>Percentage Bar Graph</vt:lpstr>
      <vt:lpstr>Geographic Concept</vt:lpstr>
    </vt:vector>
  </TitlesOfParts>
  <Company>Cashmere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Stealing Petrol in Mexico</dc:title>
  <dc:creator>Nicholas Moyle</dc:creator>
  <cp:lastModifiedBy>Nicholas Moyle</cp:lastModifiedBy>
  <cp:revision>13</cp:revision>
  <dcterms:created xsi:type="dcterms:W3CDTF">2019-01-20T23:26:43Z</dcterms:created>
  <dcterms:modified xsi:type="dcterms:W3CDTF">2019-01-29T18:52:02Z</dcterms:modified>
</cp:coreProperties>
</file>